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3" r:id="rId5"/>
    <p:sldId id="262" r:id="rId6"/>
    <p:sldId id="264" r:id="rId7"/>
    <p:sldId id="267" r:id="rId8"/>
    <p:sldId id="281" r:id="rId9"/>
    <p:sldId id="283" r:id="rId10"/>
    <p:sldId id="272" r:id="rId11"/>
    <p:sldId id="273" r:id="rId12"/>
    <p:sldId id="27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C8DDE-C50D-4720-8C36-D90AB618F605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9B1FB-889B-4EFE-B7BE-E5552E9B5C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C8DDE-C50D-4720-8C36-D90AB618F605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9B1FB-889B-4EFE-B7BE-E5552E9B5C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C8DDE-C50D-4720-8C36-D90AB618F605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9B1FB-889B-4EFE-B7BE-E5552E9B5C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C8DDE-C50D-4720-8C36-D90AB618F605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9B1FB-889B-4EFE-B7BE-E5552E9B5C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C8DDE-C50D-4720-8C36-D90AB618F605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9B1FB-889B-4EFE-B7BE-E5552E9B5C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C8DDE-C50D-4720-8C36-D90AB618F605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9B1FB-889B-4EFE-B7BE-E5552E9B5C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C8DDE-C50D-4720-8C36-D90AB618F605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9B1FB-889B-4EFE-B7BE-E5552E9B5C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C8DDE-C50D-4720-8C36-D90AB618F605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9B1FB-889B-4EFE-B7BE-E5552E9B5C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C8DDE-C50D-4720-8C36-D90AB618F605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9B1FB-889B-4EFE-B7BE-E5552E9B5C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C8DDE-C50D-4720-8C36-D90AB618F605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9B1FB-889B-4EFE-B7BE-E5552E9B5C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C8DDE-C50D-4720-8C36-D90AB618F605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9B1FB-889B-4EFE-B7BE-E5552E9B5C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C8DDE-C50D-4720-8C36-D90AB618F605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B9B1FB-889B-4EFE-B7BE-E5552E9B5C7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50">
          <a:ln w="11430"/>
          <a:gradFill>
            <a:gsLst>
              <a:gs pos="25000">
                <a:schemeClr val="accent2">
                  <a:satMod val="155000"/>
                </a:schemeClr>
              </a:gs>
              <a:gs pos="100000">
                <a:schemeClr val="accent2">
                  <a:shade val="45000"/>
                  <a:satMod val="165000"/>
                </a:schemeClr>
              </a:gs>
            </a:gsLst>
            <a:lin ang="5400000"/>
          </a:gradFill>
          <a:effectLst>
            <a:outerShdw blurRad="76200" dist="50800" dir="5400000" algn="tl" rotWithShape="0">
              <a:srgbClr val="000000">
                <a:alpha val="65000"/>
              </a:srgbClr>
            </a:outerShdw>
          </a:effectLst>
          <a:latin typeface="Times New Roman" pitchFamily="18" charset="0"/>
          <a:ea typeface="+mj-ea"/>
          <a:cs typeface="Times New Roman" pitchFamily="18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2">
              <a:lumMod val="50000"/>
            </a:schemeClr>
          </a:solidFill>
          <a:latin typeface="Times New Roman" pitchFamily="18" charset="0"/>
          <a:ea typeface="+mn-ea"/>
          <a:cs typeface="Times New Roman" pitchFamily="18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2">
              <a:lumMod val="50000"/>
            </a:schemeClr>
          </a:solidFill>
          <a:latin typeface="Times New Roman" pitchFamily="18" charset="0"/>
          <a:ea typeface="+mn-ea"/>
          <a:cs typeface="Times New Roman" pitchFamily="18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2">
              <a:lumMod val="50000"/>
            </a:schemeClr>
          </a:solidFill>
          <a:latin typeface="Times New Roman" pitchFamily="18" charset="0"/>
          <a:ea typeface="+mn-ea"/>
          <a:cs typeface="Times New Roman" pitchFamily="18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2">
              <a:lumMod val="50000"/>
            </a:schemeClr>
          </a:solidFill>
          <a:latin typeface="Times New Roman" pitchFamily="18" charset="0"/>
          <a:ea typeface="+mn-ea"/>
          <a:cs typeface="Times New Roman" pitchFamily="18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2">
              <a:lumMod val="50000"/>
            </a:schemeClr>
          </a:solidFill>
          <a:latin typeface="Times New Roman" pitchFamily="18" charset="0"/>
          <a:ea typeface="+mn-ea"/>
          <a:cs typeface="Times New Roman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1714488"/>
            <a:ext cx="7772400" cy="2376263"/>
          </a:xfrm>
        </p:spPr>
        <p:txBody>
          <a:bodyPr>
            <a:noAutofit/>
          </a:bodyPr>
          <a:lstStyle/>
          <a:p>
            <a:r>
              <a:rPr lang="ru-RU" sz="8800" dirty="0" smtClean="0">
                <a:solidFill>
                  <a:schemeClr val="accent2">
                    <a:lumMod val="50000"/>
                  </a:schemeClr>
                </a:solidFill>
              </a:rPr>
              <a:t>Таинственные невидимки</a:t>
            </a:r>
            <a:endParaRPr lang="ru-RU" sz="8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357158" y="0"/>
            <a:ext cx="7858180" cy="928670"/>
          </a:xfrm>
        </p:spPr>
        <p:txBody>
          <a:bodyPr/>
          <a:lstStyle/>
          <a:p>
            <a:r>
              <a:rPr lang="ru-RU" dirty="0" smtClean="0"/>
              <a:t>МБОУ «</a:t>
            </a:r>
            <a:r>
              <a:rPr lang="ru-RU" dirty="0" err="1" smtClean="0"/>
              <a:t>Муслюмовская</a:t>
            </a:r>
            <a:r>
              <a:rPr lang="ru-RU" dirty="0" smtClean="0"/>
              <a:t> гимназия»</a:t>
            </a:r>
            <a:endParaRPr lang="ru-RU" dirty="0"/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2357422" y="1285860"/>
            <a:ext cx="43465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 b="1" dirty="0"/>
              <a:t>Исследовательская работа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214414" y="4857760"/>
            <a:ext cx="79295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Автор :Бариев Ильхам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Ларисович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Руководитель: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Фахертдинова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Лайсан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Ахматгаяновна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340768"/>
          </a:xfrm>
        </p:spPr>
        <p:txBody>
          <a:bodyPr>
            <a:noAutofit/>
          </a:bodyPr>
          <a:lstStyle/>
          <a:p>
            <a:r>
              <a:rPr lang="ru-RU" sz="4800" dirty="0" smtClean="0"/>
              <a:t>В результате работы над темой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7758138" cy="5184576"/>
          </a:xfrm>
        </p:spPr>
        <p:txBody>
          <a:bodyPr>
            <a:normAutofit/>
          </a:bodyPr>
          <a:lstStyle/>
          <a:p>
            <a:r>
              <a:rPr lang="ru-RU" dirty="0" smtClean="0"/>
              <a:t>Узнал много новой и интересной информации</a:t>
            </a:r>
          </a:p>
          <a:p>
            <a:r>
              <a:rPr lang="ru-RU" dirty="0" smtClean="0"/>
              <a:t>Узнал, что невидимки есть не только в сказках</a:t>
            </a:r>
          </a:p>
          <a:p>
            <a:r>
              <a:rPr lang="ru-RU" dirty="0" smtClean="0"/>
              <a:t>Понял, что творить чудеса можно своими руками</a:t>
            </a:r>
          </a:p>
          <a:p>
            <a:r>
              <a:rPr lang="ru-RU" dirty="0" smtClean="0"/>
              <a:t>Почувствовал себя волшебником</a:t>
            </a:r>
          </a:p>
          <a:p>
            <a:r>
              <a:rPr lang="ru-RU" dirty="0" smtClean="0"/>
              <a:t>Заинтересовал ребят в исследовании тайн и секретов окружающего мира</a:t>
            </a:r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pic>
        <p:nvPicPr>
          <p:cNvPr id="7" name="Picture 2" descr="http://www.nivagold.ru/raznoe/zvezda/glitterimagesstars1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065848">
            <a:off x="5538265" y="2388082"/>
            <a:ext cx="3456384" cy="147637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28919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88640"/>
            <a:ext cx="8229600" cy="6336704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b="1" dirty="0" smtClean="0"/>
              <a:t>Чего на свете не случается, </a:t>
            </a:r>
            <a:br>
              <a:rPr lang="ru-RU" b="1" dirty="0" smtClean="0"/>
            </a:br>
            <a:r>
              <a:rPr lang="ru-RU" b="1" dirty="0" smtClean="0"/>
              <a:t>Чего на свете не бывает, </a:t>
            </a:r>
            <a:br>
              <a:rPr lang="ru-RU" b="1" dirty="0" smtClean="0"/>
            </a:br>
            <a:r>
              <a:rPr lang="ru-RU" b="1" dirty="0" smtClean="0"/>
              <a:t>В пути Волшебники встречаются, </a:t>
            </a:r>
            <a:br>
              <a:rPr lang="ru-RU" b="1" dirty="0" smtClean="0"/>
            </a:br>
            <a:r>
              <a:rPr lang="ru-RU" b="1" dirty="0" smtClean="0"/>
              <a:t>Любой ребёнок это знает. </a:t>
            </a:r>
            <a:br>
              <a:rPr lang="ru-RU" b="1" dirty="0" smtClean="0"/>
            </a:br>
            <a:r>
              <a:rPr lang="ru-RU" b="1" dirty="0" smtClean="0"/>
              <a:t>Решает мир вопросы сложные, </a:t>
            </a:r>
            <a:br>
              <a:rPr lang="ru-RU" b="1" dirty="0" smtClean="0"/>
            </a:br>
            <a:r>
              <a:rPr lang="ru-RU" b="1" dirty="0" smtClean="0"/>
              <a:t>Наводит в завтра он мосты, </a:t>
            </a:r>
            <a:br>
              <a:rPr lang="ru-RU" b="1" dirty="0" smtClean="0"/>
            </a:br>
            <a:r>
              <a:rPr lang="ru-RU" b="1" dirty="0" smtClean="0"/>
              <a:t>Пусть усмехнутся осторожные. </a:t>
            </a:r>
            <a:br>
              <a:rPr lang="ru-RU" b="1" dirty="0" smtClean="0"/>
            </a:br>
            <a:r>
              <a:rPr lang="ru-RU" b="1" dirty="0" smtClean="0"/>
              <a:t>Я верю в волшебство! А ты? </a:t>
            </a:r>
            <a:br>
              <a:rPr lang="ru-RU" b="1" dirty="0" smtClean="0"/>
            </a:br>
            <a:r>
              <a:rPr lang="ru-RU" b="1" dirty="0" smtClean="0"/>
              <a:t>Где водятся Волшебники? </a:t>
            </a:r>
            <a:br>
              <a:rPr lang="ru-RU" b="1" dirty="0" smtClean="0"/>
            </a:br>
            <a:r>
              <a:rPr lang="ru-RU" b="1" dirty="0" smtClean="0"/>
              <a:t>В фантазиях твоих! </a:t>
            </a:r>
            <a:br>
              <a:rPr lang="ru-RU" b="1" dirty="0" smtClean="0"/>
            </a:br>
            <a:r>
              <a:rPr lang="ru-RU" b="1" dirty="0" smtClean="0"/>
              <a:t>С кем водятся Волшебники? </a:t>
            </a:r>
            <a:br>
              <a:rPr lang="ru-RU" b="1" dirty="0" smtClean="0"/>
            </a:br>
            <a:r>
              <a:rPr lang="ru-RU" b="1" dirty="0" smtClean="0"/>
              <a:t>А с тем, кто верит в них!</a:t>
            </a:r>
          </a:p>
          <a:p>
            <a:pPr algn="ctr">
              <a:buNone/>
            </a:pPr>
            <a:r>
              <a:rPr lang="ru-RU" dirty="0" smtClean="0"/>
              <a:t>	</a:t>
            </a:r>
            <a:r>
              <a:rPr lang="ru-RU" i="1" dirty="0" smtClean="0"/>
              <a:t>(Ю. </a:t>
            </a:r>
            <a:r>
              <a:rPr lang="ru-RU" i="1" dirty="0" err="1" smtClean="0"/>
              <a:t>Энтин</a:t>
            </a:r>
            <a:r>
              <a:rPr lang="ru-RU" i="1" dirty="0" smtClean="0"/>
              <a:t>)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103" name="Picture 7" descr="http://www.magicwish.ru/_pu/26/33232669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67525" y="4149080"/>
            <a:ext cx="2276475" cy="2562226"/>
          </a:xfrm>
          <a:prstGeom prst="rect">
            <a:avLst/>
          </a:prstGeom>
          <a:noFill/>
        </p:spPr>
      </p:pic>
      <p:pic>
        <p:nvPicPr>
          <p:cNvPr id="4109" name="Picture 13" descr="http://www.lenagold.ru/fon/clipart/z/zve/zvezd7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2071408"/>
            <a:ext cx="1290439" cy="1428088"/>
          </a:xfrm>
          <a:prstGeom prst="rect">
            <a:avLst/>
          </a:prstGeom>
          <a:noFill/>
        </p:spPr>
      </p:pic>
      <p:pic>
        <p:nvPicPr>
          <p:cNvPr id="4111" name="Picture 15" descr="http://www.lenagold.ru/fon/clipart/z/zve/zvezd7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8680"/>
            <a:ext cx="1171213" cy="1296144"/>
          </a:xfrm>
          <a:prstGeom prst="rect">
            <a:avLst/>
          </a:prstGeom>
          <a:noFill/>
        </p:spPr>
      </p:pic>
      <p:pic>
        <p:nvPicPr>
          <p:cNvPr id="4113" name="Picture 17" descr="http://www.lenagold.ru/fon/clipart/z/zve/zvezd7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945415"/>
            <a:ext cx="1296144" cy="14344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92697"/>
            <a:ext cx="7772400" cy="432048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СПАСИБО  ЗА  ВНИМАНИЕ!!!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373216"/>
            <a:ext cx="6400800" cy="265584"/>
          </a:xfrm>
        </p:spPr>
        <p:txBody>
          <a:bodyPr>
            <a:normAutofit fontScale="40000" lnSpcReduction="20000"/>
          </a:bodyPr>
          <a:lstStyle/>
          <a:p>
            <a:endParaRPr lang="ru-RU" dirty="0"/>
          </a:p>
        </p:txBody>
      </p:sp>
      <p:pic>
        <p:nvPicPr>
          <p:cNvPr id="1026" name="Picture 2" descr="http://www.lenagold.ru/fon/clipart/z/zve/zvezd7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4608512" cy="6192688"/>
          </a:xfrm>
          <a:prstGeom prst="rect">
            <a:avLst/>
          </a:prstGeom>
          <a:noFill/>
        </p:spPr>
      </p:pic>
      <p:pic>
        <p:nvPicPr>
          <p:cNvPr id="5" name="Picture 2" descr="http://www.lenagold.ru/fon/clipart/z/zve/zvezd7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116632"/>
            <a:ext cx="4094585" cy="6192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i="1" dirty="0" smtClean="0"/>
              <a:t>Цель исследования:</a:t>
            </a:r>
            <a:endParaRPr lang="ru-RU" sz="54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8858280" cy="4133055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Узнать тайны невидимок</a:t>
            </a:r>
          </a:p>
          <a:p>
            <a:r>
              <a:rPr lang="ru-RU" sz="4000" b="1" dirty="0" smtClean="0"/>
              <a:t>Почувствовать себя волшебником</a:t>
            </a:r>
          </a:p>
          <a:p>
            <a:endParaRPr lang="ru-RU" sz="4000" b="1" dirty="0"/>
          </a:p>
        </p:txBody>
      </p:sp>
      <p:pic>
        <p:nvPicPr>
          <p:cNvPr id="18436" name="Picture 4" descr="http://animo2.ucoz.ru/_ph/53/1/387230732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797152"/>
            <a:ext cx="571500" cy="571501"/>
          </a:xfrm>
          <a:prstGeom prst="rect">
            <a:avLst/>
          </a:prstGeom>
          <a:noFill/>
        </p:spPr>
      </p:pic>
      <p:pic>
        <p:nvPicPr>
          <p:cNvPr id="18438" name="Picture 6" descr="http://animo2.ucoz.ru/_ph/53/1/387230732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5877272"/>
            <a:ext cx="571500" cy="571501"/>
          </a:xfrm>
          <a:prstGeom prst="rect">
            <a:avLst/>
          </a:prstGeom>
          <a:noFill/>
        </p:spPr>
      </p:pic>
      <p:pic>
        <p:nvPicPr>
          <p:cNvPr id="18440" name="Picture 8" descr="http://animo2.ucoz.ru/_ph/53/1/387230732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5085184"/>
            <a:ext cx="571500" cy="571501"/>
          </a:xfrm>
          <a:prstGeom prst="rect">
            <a:avLst/>
          </a:prstGeom>
          <a:noFill/>
        </p:spPr>
      </p:pic>
      <p:pic>
        <p:nvPicPr>
          <p:cNvPr id="18442" name="Picture 10" descr="http://animo2.ucoz.ru/_ph/53/1/387230732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4368" y="836712"/>
            <a:ext cx="571500" cy="571501"/>
          </a:xfrm>
          <a:prstGeom prst="rect">
            <a:avLst/>
          </a:prstGeom>
          <a:noFill/>
        </p:spPr>
      </p:pic>
      <p:pic>
        <p:nvPicPr>
          <p:cNvPr id="18444" name="Picture 12" descr="http://animo2.ucoz.ru/_ph/53/1/387230732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16416" y="3645024"/>
            <a:ext cx="571500" cy="571501"/>
          </a:xfrm>
          <a:prstGeom prst="rect">
            <a:avLst/>
          </a:prstGeom>
          <a:noFill/>
        </p:spPr>
      </p:pic>
      <p:pic>
        <p:nvPicPr>
          <p:cNvPr id="18446" name="Picture 14" descr="http://animo2.ucoz.ru/_ph/53/1/387230732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2348880"/>
            <a:ext cx="571500" cy="571501"/>
          </a:xfrm>
          <a:prstGeom prst="rect">
            <a:avLst/>
          </a:prstGeom>
          <a:noFill/>
        </p:spPr>
      </p:pic>
      <p:pic>
        <p:nvPicPr>
          <p:cNvPr id="18448" name="Picture 16" descr="http://animo2.ucoz.ru/_ph/53/1/387230732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980728"/>
            <a:ext cx="571500" cy="57150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i="1" dirty="0" smtClean="0"/>
              <a:t>Что обозначает слово </a:t>
            </a:r>
            <a:r>
              <a:rPr lang="ru-RU" sz="4900" i="1" dirty="0" smtClean="0"/>
              <a:t>«невидимка»?</a:t>
            </a:r>
            <a:endParaRPr lang="ru-RU" sz="49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4978896" cy="5328592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b="1" dirty="0" smtClean="0"/>
              <a:t>Невидимое существо </a:t>
            </a:r>
            <a:endParaRPr lang="ru-RU" b="1" i="1" dirty="0" smtClean="0"/>
          </a:p>
          <a:p>
            <a:pPr marL="514350" indent="-514350">
              <a:buNone/>
            </a:pPr>
            <a:r>
              <a:rPr lang="ru-RU" b="1" dirty="0" smtClean="0"/>
              <a:t>2. </a:t>
            </a:r>
            <a:r>
              <a:rPr lang="ru-RU" dirty="0" smtClean="0"/>
              <a:t>Тонкая, незаметная </a:t>
            </a:r>
            <a:r>
              <a:rPr lang="ru-RU" b="1" dirty="0" smtClean="0"/>
              <a:t>шпилька или заколка </a:t>
            </a:r>
            <a:r>
              <a:rPr lang="ru-RU" dirty="0" smtClean="0"/>
              <a:t>для женской причёски</a:t>
            </a:r>
          </a:p>
          <a:p>
            <a:pPr marL="514350" indent="-514350">
              <a:buNone/>
            </a:pPr>
            <a:r>
              <a:rPr lang="ru-RU" b="1" dirty="0" smtClean="0"/>
              <a:t>3. Шапка-невидимка</a:t>
            </a:r>
            <a:r>
              <a:rPr lang="ru-RU" dirty="0" smtClean="0"/>
              <a:t> – в сказках: шапка, делающая невидимым того, кто её надевает</a:t>
            </a:r>
          </a:p>
          <a:p>
            <a:pPr marL="514350" indent="-514350">
              <a:buNone/>
            </a:pPr>
            <a:r>
              <a:rPr lang="ru-RU" b="1" dirty="0" smtClean="0"/>
              <a:t>4. Невидимый </a:t>
            </a:r>
            <a:r>
              <a:rPr lang="ru-RU" dirty="0" smtClean="0"/>
              <a:t>– недоступный зрению, незаметный</a:t>
            </a:r>
            <a:endParaRPr lang="ru-RU" dirty="0"/>
          </a:p>
        </p:txBody>
      </p:sp>
      <p:sp>
        <p:nvSpPr>
          <p:cNvPr id="7" name="Овальная выноска 6"/>
          <p:cNvSpPr/>
          <p:nvPr/>
        </p:nvSpPr>
        <p:spPr>
          <a:xfrm>
            <a:off x="5292080" y="404664"/>
            <a:ext cx="2520280" cy="1152128"/>
          </a:xfrm>
          <a:prstGeom prst="wedgeEllipseCallout">
            <a:avLst>
              <a:gd name="adj1" fmla="val -63894"/>
              <a:gd name="adj2" fmla="val 59336"/>
            </a:avLst>
          </a:prstGeom>
          <a:solidFill>
            <a:schemeClr val="bg1"/>
          </a:solidFill>
          <a:ln w="508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ьная выноска 7"/>
          <p:cNvSpPr/>
          <p:nvPr/>
        </p:nvSpPr>
        <p:spPr>
          <a:xfrm>
            <a:off x="6372200" y="1844824"/>
            <a:ext cx="2771800" cy="1296144"/>
          </a:xfrm>
          <a:prstGeom prst="wedgeEllipseCallout">
            <a:avLst>
              <a:gd name="adj1" fmla="val -91822"/>
              <a:gd name="adj2" fmla="val 6718"/>
            </a:avLst>
          </a:prstGeom>
          <a:solidFill>
            <a:schemeClr val="bg1"/>
          </a:solidFill>
          <a:ln w="508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ьная выноска 8"/>
          <p:cNvSpPr/>
          <p:nvPr/>
        </p:nvSpPr>
        <p:spPr>
          <a:xfrm>
            <a:off x="5759624" y="3573016"/>
            <a:ext cx="3384376" cy="1728192"/>
          </a:xfrm>
          <a:prstGeom prst="wedgeEllipseCallout">
            <a:avLst>
              <a:gd name="adj1" fmla="val -88032"/>
              <a:gd name="adj2" fmla="val -42267"/>
            </a:avLst>
          </a:prstGeom>
          <a:solidFill>
            <a:schemeClr val="bg1"/>
          </a:solidFill>
          <a:ln w="508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ьная выноска 9"/>
          <p:cNvSpPr/>
          <p:nvPr/>
        </p:nvSpPr>
        <p:spPr>
          <a:xfrm>
            <a:off x="5796136" y="5517232"/>
            <a:ext cx="2592288" cy="1340768"/>
          </a:xfrm>
          <a:prstGeom prst="wedgeEllipseCallout">
            <a:avLst>
              <a:gd name="adj1" fmla="val -130170"/>
              <a:gd name="adj2" fmla="val -66124"/>
            </a:avLst>
          </a:prstGeom>
          <a:solidFill>
            <a:schemeClr val="bg1"/>
          </a:solidFill>
          <a:ln w="508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386" name="Picture 2" descr="http://www.ogoniok.com/common/hash/4/4/44881be5-6b90-5835-98c7-9dc99fdfc96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224" y="3717032"/>
            <a:ext cx="1728192" cy="1399836"/>
          </a:xfrm>
          <a:prstGeom prst="rect">
            <a:avLst/>
          </a:prstGeom>
          <a:noFill/>
        </p:spPr>
      </p:pic>
      <p:pic>
        <p:nvPicPr>
          <p:cNvPr id="16388" name="Picture 4" descr="http://www.bestbijoux.ru/img/preview/47/4752/l_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2092192">
            <a:off x="6981493" y="1837127"/>
            <a:ext cx="1368152" cy="1225864"/>
          </a:xfrm>
          <a:prstGeom prst="rect">
            <a:avLst/>
          </a:prstGeom>
          <a:noFill/>
        </p:spPr>
      </p:pic>
      <p:pic>
        <p:nvPicPr>
          <p:cNvPr id="16390" name="Picture 6" descr="http://djuna-officialsite.ru/userfiles/image/37news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7" y="404664"/>
            <a:ext cx="1684361" cy="11521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92" name="Picture 8" descr="http://zaqw.ru/images/invisible_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5482535"/>
            <a:ext cx="1800200" cy="137546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Условия невидимости: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6429388" cy="4525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Прозрачность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Бесцветность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Слияние с окружающей средой</a:t>
            </a:r>
            <a:endParaRPr lang="ru-RU" dirty="0"/>
          </a:p>
        </p:txBody>
      </p:sp>
      <p:pic>
        <p:nvPicPr>
          <p:cNvPr id="14338" name="Picture 2" descr="http://media.log-in.ru/images/articles/article_367/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571876"/>
            <a:ext cx="4055565" cy="300039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4340" name="Picture 4" descr="http://gizmodo.ru/uploads/posts/2000/4253/ima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14986" y="1528018"/>
            <a:ext cx="2614732" cy="461562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Autofit/>
          </a:bodyPr>
          <a:lstStyle/>
          <a:p>
            <a:r>
              <a:rPr lang="ru-RU" sz="4800" dirty="0" smtClean="0"/>
              <a:t>Невидимый материал существует!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43050"/>
            <a:ext cx="5554960" cy="47811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	</a:t>
            </a:r>
          </a:p>
          <a:p>
            <a:pPr>
              <a:buNone/>
            </a:pPr>
            <a:r>
              <a:rPr lang="ru-RU" dirty="0" smtClean="0"/>
              <a:t>		Это современный плащ-невидимка из специальной материи, которая называется </a:t>
            </a:r>
            <a:r>
              <a:rPr lang="ru-RU" b="1" i="1" dirty="0" smtClean="0">
                <a:solidFill>
                  <a:schemeClr val="tx1"/>
                </a:solidFill>
              </a:rPr>
              <a:t>метафлекс</a:t>
            </a:r>
            <a:endParaRPr lang="ru-RU" b="1" i="1" dirty="0">
              <a:solidFill>
                <a:schemeClr val="tx1"/>
              </a:solidFill>
            </a:endParaRPr>
          </a:p>
        </p:txBody>
      </p:sp>
      <p:pic>
        <p:nvPicPr>
          <p:cNvPr id="13314" name="Picture 2" descr="http://globalscience.ru/pictures/136_11980682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1628800"/>
            <a:ext cx="3143272" cy="465772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3316" name="Picture 4" descr="http://www.nanonewsnet.ru/files/users/u1412/three-dimensional_carpet-cloak_structure_6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4214818"/>
            <a:ext cx="4071966" cy="235745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>
            <a:normAutofit fontScale="90000"/>
          </a:bodyPr>
          <a:lstStyle/>
          <a:p>
            <a:r>
              <a:rPr lang="ru-RU" sz="6000" i="1" dirty="0" smtClean="0"/>
              <a:t>Настоящие невидимки</a:t>
            </a:r>
            <a:endParaRPr lang="ru-RU" sz="6000" i="1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323528" y="980728"/>
            <a:ext cx="4040188" cy="639762"/>
          </a:xfrm>
        </p:spPr>
        <p:txBody>
          <a:bodyPr>
            <a:noAutofit/>
          </a:bodyPr>
          <a:lstStyle/>
          <a:p>
            <a:pPr algn="ctr"/>
            <a:r>
              <a:rPr lang="ru-RU" sz="3200" i="1" dirty="0" smtClean="0"/>
              <a:t>Танк - невидимка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323528" y="1484784"/>
            <a:ext cx="4248472" cy="288032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Военные учёные придумали для танков специальное покрытие – «</a:t>
            </a:r>
            <a:r>
              <a:rPr lang="ru-RU" b="1" dirty="0" smtClean="0">
                <a:solidFill>
                  <a:schemeClr val="tx1"/>
                </a:solidFill>
              </a:rPr>
              <a:t>электронный камуфляж</a:t>
            </a:r>
            <a:r>
              <a:rPr lang="ru-RU" dirty="0" smtClean="0"/>
              <a:t>» и танки стали «невидимыми» на поле боя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79504" y="3429000"/>
            <a:ext cx="4464496" cy="639762"/>
          </a:xfrm>
        </p:spPr>
        <p:txBody>
          <a:bodyPr>
            <a:noAutofit/>
          </a:bodyPr>
          <a:lstStyle/>
          <a:p>
            <a:pPr algn="ctr"/>
            <a:r>
              <a:rPr lang="ru-RU" sz="3200" i="1" dirty="0" smtClean="0"/>
              <a:t>Самолёт-невидимка</a:t>
            </a:r>
            <a:endParaRPr lang="ru-RU" sz="320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6016" y="4005064"/>
            <a:ext cx="4041775" cy="259228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Для самолётов учёные тоже придумали специальное покрытие, благодаря которому они становятся невидимыми для </a:t>
            </a:r>
            <a:r>
              <a:rPr lang="ru-RU" b="1" dirty="0" smtClean="0">
                <a:solidFill>
                  <a:schemeClr val="tx1"/>
                </a:solidFill>
              </a:rPr>
              <a:t>радаров</a:t>
            </a:r>
            <a:endParaRPr lang="ru-RU" sz="2000" b="1" i="1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5004048" y="980728"/>
            <a:ext cx="3888432" cy="2232248"/>
          </a:xfrm>
          <a:prstGeom prst="wedgeRoundRectCallout">
            <a:avLst>
              <a:gd name="adj1" fmla="val -77211"/>
              <a:gd name="adj2" fmla="val -33282"/>
              <a:gd name="adj3" fmla="val 16667"/>
            </a:avLst>
          </a:prstGeom>
          <a:noFill/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ьная выноска 7"/>
          <p:cNvSpPr/>
          <p:nvPr/>
        </p:nvSpPr>
        <p:spPr>
          <a:xfrm>
            <a:off x="539552" y="4077072"/>
            <a:ext cx="4176464" cy="2376264"/>
          </a:xfrm>
          <a:prstGeom prst="wedgeEllipseCallout">
            <a:avLst>
              <a:gd name="adj1" fmla="val 59106"/>
              <a:gd name="adj2" fmla="val -52674"/>
            </a:avLst>
          </a:prstGeom>
          <a:noFill/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290" name="Picture 2" descr="http://storage.gorod55.ru/data/3fe2/9740/2814/4f10/aaa4/9b68/a482/b142/700_525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1052736"/>
            <a:ext cx="2736304" cy="20532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2" name="Picture 4" descr="http://www.nkj.ru/upload/iblock/a00/a005f9b2e04ae1c6b066a6e78371d27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4149080"/>
            <a:ext cx="2808312" cy="22466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i="1" dirty="0" smtClean="0"/>
              <a:t>Волшебные чернила</a:t>
            </a:r>
            <a:endParaRPr lang="ru-RU" sz="6000" i="1" dirty="0"/>
          </a:p>
        </p:txBody>
      </p:sp>
      <p:pic>
        <p:nvPicPr>
          <p:cNvPr id="10241" name="Picture 1" descr="C:\Users\Светлана\Desktop\Ученик года - 2012-2013\Исследовательская работа\P10601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4071942"/>
            <a:ext cx="4683095" cy="25003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43" name="Picture 3" descr="C:\Users\Светлана\Desktop\P10601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214422"/>
            <a:ext cx="4435630" cy="31578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 descr="C:\Documents and Settings\User\Рабочий стол\невидимка\20150116_1114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4381529" cy="3286147"/>
          </a:xfrm>
          <a:prstGeom prst="rect">
            <a:avLst/>
          </a:prstGeom>
          <a:noFill/>
        </p:spPr>
      </p:pic>
      <p:pic>
        <p:nvPicPr>
          <p:cNvPr id="7" name="Picture 2" descr="C:\Documents and Settings\User\Рабочий стол\невидимка\20150116_1114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643314"/>
            <a:ext cx="4286280" cy="3000396"/>
          </a:xfrm>
          <a:prstGeom prst="rect">
            <a:avLst/>
          </a:prstGeom>
          <a:noFill/>
        </p:spPr>
      </p:pic>
      <p:pic>
        <p:nvPicPr>
          <p:cNvPr id="8" name="Picture 3" descr="C:\Documents and Settings\User\Рабочий стол\невидимка\20150116_1113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214290"/>
            <a:ext cx="4088878" cy="3066659"/>
          </a:xfrm>
          <a:prstGeom prst="rect">
            <a:avLst/>
          </a:prstGeom>
          <a:noFill/>
        </p:spPr>
      </p:pic>
      <p:pic>
        <p:nvPicPr>
          <p:cNvPr id="10" name="Picture 4" descr="C:\Documents and Settings\User\Рабочий стол\невидимка\20150116_11134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3714752"/>
            <a:ext cx="4286280" cy="292895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i="1" dirty="0" smtClean="0"/>
              <a:t>«Шпионские» записки</a:t>
            </a:r>
            <a:endParaRPr lang="ru-RU" sz="6000" i="1" dirty="0"/>
          </a:p>
        </p:txBody>
      </p:sp>
      <p:pic>
        <p:nvPicPr>
          <p:cNvPr id="1026" name="Picture 2" descr="C:\Documents and Settings\User\Рабочий стол\невидимка\20150116_1118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071546"/>
            <a:ext cx="8501121" cy="557216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zvezdi912023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zvezdi912023</Template>
  <TotalTime>701</TotalTime>
  <Words>140</Words>
  <Application>Microsoft Office PowerPoint</Application>
  <PresentationFormat>Экран (4:3)</PresentationFormat>
  <Paragraphs>37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zvezdi912023</vt:lpstr>
      <vt:lpstr>Таинственные невидимки</vt:lpstr>
      <vt:lpstr>Цель исследования:</vt:lpstr>
      <vt:lpstr>Что обозначает слово «невидимка»?</vt:lpstr>
      <vt:lpstr>Условия невидимости:</vt:lpstr>
      <vt:lpstr>Невидимый материал существует!</vt:lpstr>
      <vt:lpstr>Настоящие невидимки</vt:lpstr>
      <vt:lpstr>Волшебные чернила</vt:lpstr>
      <vt:lpstr>Презентация PowerPoint</vt:lpstr>
      <vt:lpstr>«Шпионские» записки</vt:lpstr>
      <vt:lpstr>В результате работы над темой</vt:lpstr>
      <vt:lpstr>Презентация PowerPoint</vt:lpstr>
      <vt:lpstr>СПАСИБО  ЗА  ВНИМАНИЕ!!!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Лейсан</cp:lastModifiedBy>
  <cp:revision>98</cp:revision>
  <dcterms:created xsi:type="dcterms:W3CDTF">2013-02-06T14:13:33Z</dcterms:created>
  <dcterms:modified xsi:type="dcterms:W3CDTF">2015-04-17T16:45:51Z</dcterms:modified>
</cp:coreProperties>
</file>